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1" r:id="rId4"/>
    <p:sldId id="259" r:id="rId5"/>
    <p:sldId id="260" r:id="rId6"/>
    <p:sldId id="268" r:id="rId7"/>
    <p:sldId id="261" r:id="rId8"/>
    <p:sldId id="262" r:id="rId9"/>
    <p:sldId id="263" r:id="rId10"/>
    <p:sldId id="265" r:id="rId11"/>
    <p:sldId id="266" r:id="rId12"/>
    <p:sldId id="269" r:id="rId13"/>
    <p:sldId id="270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192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524A0-FD8C-3890-B905-D780B4212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BDD583-C032-BE45-EB10-80173F907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1E569A-1673-41EF-19CC-D3F28408B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99BFE6-C132-3F75-5E16-D81052B8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EB0485-F278-0EED-CA7F-6749C7C1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45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26F031-0E89-DEB7-D33E-1C6D91F94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C3B6E39-3C5D-1F2D-D34E-005E03901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260F29-C756-6881-85EF-AEBBC7BF8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0D97F2-0B80-2648-E3BF-CF4E54F29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1C4838-4AD1-4DD1-F3A9-1194C61C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838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0AB087E-EBD3-9112-B7C7-BCBDC23F53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C31AC07-AF70-03BC-3EF6-6B67A90D6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1F9029-95E1-8C24-431D-F1740670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290EAC-E075-3B87-5C98-0A088997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27D616-02A8-7963-0E05-CCBCCA27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91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F6B76-E6B7-1B38-DCB7-635A8365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A5A3ED-C18B-728A-E4DE-AA6D0B851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B9D6CE-C3F4-260A-89E4-F227831E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DDE0E-91A2-D2BC-71B3-BCDB3AE1E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E81786-A5E5-814B-6005-E6E91967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90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AD222-73D4-4715-AA30-BE1B1F32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3F745E-60FD-FE00-A287-0C2D1FEEC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5FC208-ECB0-F045-ECDA-D7BD69E1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2E3D0A-A9F0-D365-439C-A9F41D9F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B3DC8C-67A7-69BD-A6CE-1674FB536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196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701D8-D534-D6A9-60F5-D9C5A2DF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709C09-0E21-5BAF-12B0-67F04A5FB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DCC25B9-66D1-DF12-56B3-8A6F225C2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2D0C3A-A461-5E43-34E7-6CCCB08B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39EE5B-EE08-7A3F-ABBC-29B8F19AE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EEEF7C-CB34-C986-8F19-43ABDD4F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741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6AEEF-A6CB-40FD-6773-E400066EA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AA4AC6-EC28-878A-AD5F-DE68B9126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CB2340-7351-1F64-1C38-55F7FA3C7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0659C7-712B-3329-6671-BCCA4AF8D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4EEBA7-BA28-4DD0-6795-8506FDCA6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9A30B84-3983-F651-B970-B34DC63F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DD9C8C-EEAF-D6F0-22B4-8E603726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C86D511-8FE9-A3E2-77DE-0C660348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629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68DB0-795F-CC9D-F78C-3A463861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B08AC1-65D1-DBCE-8190-B3936BC12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2EF7F2-0EF7-323D-ABBD-1F57CAC5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342AF26-DD39-A9A6-73AA-551E4971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46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DDB1D4-7BA3-33E1-75D2-7397A79F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8E3F705-C3D5-F307-3A55-07C240C62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6F7DA-DD4B-9ED2-91C5-6C5B7F7DF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73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DEFF0-A555-B3D9-CEF0-C6D1062C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AE0A50-88BC-DE53-37AB-905A8237B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2DE37D-56B1-28E4-E71A-C05153E55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464CCA-A36E-FAE9-DC6C-323DD31D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76F831-5624-7C69-B0A1-40443B65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2DAEEB7-7983-2BDB-0424-EC01414E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91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6FB31-369A-2FA3-3049-1E78B995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8044CDA-45E3-18AD-D849-FD4EBA8DA2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5DA831-A951-3BEA-73E4-0B4BD758F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FCF794-7354-9BB2-4E94-407A4464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6166EB-9353-6E9E-8494-E97318E3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741FD9-6FBB-B554-52AB-0C0B2A20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45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5E03CC5-8DE3-474D-B6E9-A5C20277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E5A31D-5C6B-F67B-E6B5-23AD3C599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3C0064-42C8-DAE2-672A-0AAB685E6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2F9EE7-0881-4267-ABFF-99EBA55B8C51}" type="datetimeFigureOut">
              <a:rPr lang="de-DE" smtClean="0"/>
              <a:t>11.07.2026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DC79A7-E0B3-CA3E-E467-A863565AD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8FA42D-5D31-2807-4616-3E276DC36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BDE0BA-414B-4690-8CBF-C12520F602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866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dBbDQj-GRs&amp;t=865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C7F6BE9-42A9-0ECB-ADA7-F81CA6D30304}"/>
              </a:ext>
            </a:extLst>
          </p:cNvPr>
          <p:cNvSpPr txBox="1"/>
          <p:nvPr/>
        </p:nvSpPr>
        <p:spPr>
          <a:xfrm>
            <a:off x="3010989" y="3244334"/>
            <a:ext cx="617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linkClick r:id="rId2"/>
              </a:rPr>
              <a:t>https://www.youtube.com/watch?v=odBbDQj-GRs&amp;t=865s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8949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756DF-ADC3-F764-7BB5-169F731E8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99104-B939-26F9-A04F-87CBC10C3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611D340-84D3-38E2-CAEF-A51405B8A03E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4DF125A-B24A-6241-7A41-045EF6FDCFB7}"/>
              </a:ext>
            </a:extLst>
          </p:cNvPr>
          <p:cNvSpPr txBox="1"/>
          <p:nvPr/>
        </p:nvSpPr>
        <p:spPr>
          <a:xfrm>
            <a:off x="252482" y="474304"/>
            <a:ext cx="100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Wie erkennt man „Logical                    “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97E1361-9944-E1C5-6B9D-D5667768ED95}"/>
              </a:ext>
            </a:extLst>
          </p:cNvPr>
          <p:cNvSpPr txBox="1"/>
          <p:nvPr/>
        </p:nvSpPr>
        <p:spPr>
          <a:xfrm>
            <a:off x="5940424" y="474304"/>
            <a:ext cx="2169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Fallacies</a:t>
            </a:r>
            <a:endParaRPr lang="de-DE" sz="40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0303935-B91F-6A70-8279-54B732E96F21}"/>
              </a:ext>
            </a:extLst>
          </p:cNvPr>
          <p:cNvSpPr txBox="1"/>
          <p:nvPr/>
        </p:nvSpPr>
        <p:spPr>
          <a:xfrm>
            <a:off x="298450" y="1892409"/>
            <a:ext cx="7385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2800" dirty="0"/>
              <a:t>Argument?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/>
              <a:t>Beweise?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/>
              <a:t>Logisch kohärent (Folgerung, Fakten, …)?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800" dirty="0"/>
              <a:t>Wirkung (Emotionen, Druck, Logisch, …)?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AC5387F-B0F8-4A6C-B5C9-416DDDDD5234}"/>
              </a:ext>
            </a:extLst>
          </p:cNvPr>
          <p:cNvSpPr txBox="1"/>
          <p:nvPr/>
        </p:nvSpPr>
        <p:spPr>
          <a:xfrm>
            <a:off x="298450" y="3847991"/>
            <a:ext cx="593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➜ Liegt </a:t>
            </a:r>
            <a:r>
              <a:rPr lang="de-DE" sz="2800" b="1" dirty="0"/>
              <a:t>                                                 </a:t>
            </a:r>
            <a:r>
              <a:rPr lang="de-DE" sz="2800" dirty="0"/>
              <a:t>vor?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BD8E3D-5A39-17F4-F9D1-351799EB73AE}"/>
              </a:ext>
            </a:extLst>
          </p:cNvPr>
          <p:cNvSpPr txBox="1"/>
          <p:nvPr/>
        </p:nvSpPr>
        <p:spPr>
          <a:xfrm>
            <a:off x="1536700" y="3847991"/>
            <a:ext cx="2326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manipulative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AC57BD-4C95-F01F-80C5-76F750B38014}"/>
              </a:ext>
            </a:extLst>
          </p:cNvPr>
          <p:cNvSpPr txBox="1"/>
          <p:nvPr/>
        </p:nvSpPr>
        <p:spPr>
          <a:xfrm>
            <a:off x="3730054" y="3847991"/>
            <a:ext cx="1536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Sprache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3EE3F53-4CC5-6710-154F-9431391E8A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36" r="2613" b="15426"/>
          <a:stretch>
            <a:fillRect/>
          </a:stretch>
        </p:blipFill>
        <p:spPr>
          <a:xfrm>
            <a:off x="8415390" y="1230715"/>
            <a:ext cx="3758830" cy="51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35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852ED-50E3-F029-7831-45052DB02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2F7324-9CF4-F046-2BD4-D3A220FB8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10C357B-C739-6174-62D6-47508D3FC2F4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2D3DA85-E33D-2E9E-54A6-EAC64EB73297}"/>
              </a:ext>
            </a:extLst>
          </p:cNvPr>
          <p:cNvSpPr txBox="1"/>
          <p:nvPr/>
        </p:nvSpPr>
        <p:spPr>
          <a:xfrm>
            <a:off x="252482" y="474304"/>
            <a:ext cx="1080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Kritischer Umgang mit                             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C9956C0-3693-4C23-BE55-64DD7B231B10}"/>
              </a:ext>
            </a:extLst>
          </p:cNvPr>
          <p:cNvSpPr txBox="1"/>
          <p:nvPr/>
        </p:nvSpPr>
        <p:spPr>
          <a:xfrm>
            <a:off x="5232400" y="474304"/>
            <a:ext cx="3060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manipulative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289D8EF-D899-8E82-BC31-21463317A744}"/>
              </a:ext>
            </a:extLst>
          </p:cNvPr>
          <p:cNvSpPr txBox="1"/>
          <p:nvPr/>
        </p:nvSpPr>
        <p:spPr>
          <a:xfrm>
            <a:off x="8322698" y="474304"/>
            <a:ext cx="2014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Sprache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7ED7F57-8A26-A16D-35AC-4DA8A324F1FB}"/>
              </a:ext>
            </a:extLst>
          </p:cNvPr>
          <p:cNvSpPr txBox="1"/>
          <p:nvPr/>
        </p:nvSpPr>
        <p:spPr>
          <a:xfrm>
            <a:off x="252482" y="1708944"/>
            <a:ext cx="62687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/>
              <a:t>In einer Argumentation: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500" dirty="0"/>
              <a:t>Logical </a:t>
            </a:r>
            <a:r>
              <a:rPr lang="de-DE" sz="2500" dirty="0" err="1"/>
              <a:t>Fallacies</a:t>
            </a:r>
            <a:r>
              <a:rPr lang="de-DE" sz="2500" dirty="0"/>
              <a:t> erkennen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500" dirty="0"/>
              <a:t>Logical </a:t>
            </a:r>
            <a:r>
              <a:rPr lang="de-DE" sz="2500" dirty="0" err="1"/>
              <a:t>Fallacies</a:t>
            </a:r>
            <a:r>
              <a:rPr lang="de-DE" sz="2500" dirty="0"/>
              <a:t> benennen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500" dirty="0"/>
              <a:t>Nach echtem Argument/Fakten/… fragen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DB43339-719C-D8E8-2F64-AC99D4649EB0}"/>
              </a:ext>
            </a:extLst>
          </p:cNvPr>
          <p:cNvSpPr txBox="1"/>
          <p:nvPr/>
        </p:nvSpPr>
        <p:spPr>
          <a:xfrm>
            <a:off x="252482" y="3517841"/>
            <a:ext cx="5992410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/>
              <a:t>Eigene Argumentation: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500" dirty="0"/>
              <a:t>Sachlich bleiben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500" dirty="0"/>
              <a:t>Echte Argument benutzen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500" dirty="0"/>
              <a:t>Transparent argumentieren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500" dirty="0"/>
              <a:t>(logische) Fehler des Gegners darlegen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8BE1CD-BBC7-4260-CA4C-446CECCD0A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36" r="2613" b="15426"/>
          <a:stretch>
            <a:fillRect/>
          </a:stretch>
        </p:blipFill>
        <p:spPr>
          <a:xfrm>
            <a:off x="8415390" y="1230715"/>
            <a:ext cx="3758830" cy="51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2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CE259-3EF0-E456-B6AE-5F90593F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C4C6F-7D91-3EDF-B734-6BE80D41E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7C198C-A7C9-17AC-E197-81FB569259EB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31DAF0-1A1B-C256-2846-33A203D9C776}"/>
              </a:ext>
            </a:extLst>
          </p:cNvPr>
          <p:cNvSpPr txBox="1"/>
          <p:nvPr/>
        </p:nvSpPr>
        <p:spPr>
          <a:xfrm>
            <a:off x="252482" y="474304"/>
            <a:ext cx="2217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Beispiel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8465665-8C5A-6A38-7426-88691A1F65E2}"/>
              </a:ext>
            </a:extLst>
          </p:cNvPr>
          <p:cNvSpPr txBox="1"/>
          <p:nvPr/>
        </p:nvSpPr>
        <p:spPr>
          <a:xfrm>
            <a:off x="1694691" y="3429000"/>
            <a:ext cx="880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b="1" dirty="0"/>
              <a:t>strong</a:t>
            </a:r>
            <a:r>
              <a:rPr lang="de-DE" dirty="0"/>
              <a:t> </a:t>
            </a:r>
            <a:r>
              <a:rPr lang="de-DE" dirty="0" err="1"/>
              <a:t>alpha</a:t>
            </a:r>
            <a:r>
              <a:rPr lang="de-DE" dirty="0"/>
              <a:t> </a:t>
            </a:r>
            <a:r>
              <a:rPr lang="de-DE" dirty="0" err="1"/>
              <a:t>males</a:t>
            </a:r>
            <a:r>
              <a:rPr lang="de-DE" dirty="0"/>
              <a:t> like </a:t>
            </a:r>
            <a:r>
              <a:rPr lang="de-DE" b="1" dirty="0"/>
              <a:t>Donald J. Trump, Spencer Pratt, and Charlie Kirk</a:t>
            </a:r>
            <a:r>
              <a:rPr lang="de-DE" dirty="0"/>
              <a:t>, </a:t>
            </a:r>
            <a:r>
              <a:rPr lang="de-DE" dirty="0" err="1"/>
              <a:t>who</a:t>
            </a:r>
            <a:r>
              <a:rPr lang="de-DE" dirty="0"/>
              <a:t> will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b="1" dirty="0" err="1"/>
              <a:t>secure</a:t>
            </a:r>
            <a:r>
              <a:rPr lang="de-DE" b="1" dirty="0"/>
              <a:t> </a:t>
            </a:r>
            <a:r>
              <a:rPr lang="de-DE" b="1" dirty="0" err="1"/>
              <a:t>borders</a:t>
            </a:r>
            <a:r>
              <a:rPr lang="de-DE" dirty="0"/>
              <a:t>, </a:t>
            </a:r>
            <a:r>
              <a:rPr lang="de-DE" dirty="0" err="1"/>
              <a:t>who</a:t>
            </a:r>
            <a:r>
              <a:rPr lang="de-DE" dirty="0"/>
              <a:t> will not </a:t>
            </a:r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b="1" dirty="0" err="1"/>
              <a:t>criminals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street</a:t>
            </a:r>
            <a:r>
              <a:rPr lang="de-DE" dirty="0"/>
              <a:t>.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A53771CE-C9F9-D8AF-C740-19F444A6B91C}"/>
              </a:ext>
            </a:extLst>
          </p:cNvPr>
          <p:cNvCxnSpPr/>
          <p:nvPr/>
        </p:nvCxnSpPr>
        <p:spPr>
          <a:xfrm flipV="1">
            <a:off x="3060700" y="2451100"/>
            <a:ext cx="0" cy="673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E58801BF-6D1F-5AA4-18D2-5412F81152D0}"/>
              </a:ext>
            </a:extLst>
          </p:cNvPr>
          <p:cNvCxnSpPr/>
          <p:nvPr/>
        </p:nvCxnSpPr>
        <p:spPr>
          <a:xfrm>
            <a:off x="3867150" y="4013200"/>
            <a:ext cx="0" cy="647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10177B0-B36D-29B5-B563-7BCA3679BE75}"/>
              </a:ext>
            </a:extLst>
          </p:cNvPr>
          <p:cNvCxnSpPr>
            <a:cxnSpLocks/>
          </p:cNvCxnSpPr>
          <p:nvPr/>
        </p:nvCxnSpPr>
        <p:spPr>
          <a:xfrm flipH="1">
            <a:off x="1543050" y="4654550"/>
            <a:ext cx="2324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5C541E11-750F-C7CD-4B51-DEE123A9B7EB}"/>
              </a:ext>
            </a:extLst>
          </p:cNvPr>
          <p:cNvCxnSpPr>
            <a:cxnSpLocks/>
          </p:cNvCxnSpPr>
          <p:nvPr/>
        </p:nvCxnSpPr>
        <p:spPr>
          <a:xfrm>
            <a:off x="1543050" y="3092450"/>
            <a:ext cx="0" cy="1562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95A2297-DEB8-5269-525D-CA13B156039F}"/>
              </a:ext>
            </a:extLst>
          </p:cNvPr>
          <p:cNvCxnSpPr>
            <a:cxnSpLocks/>
          </p:cNvCxnSpPr>
          <p:nvPr/>
        </p:nvCxnSpPr>
        <p:spPr>
          <a:xfrm flipH="1">
            <a:off x="1543050" y="3098800"/>
            <a:ext cx="1517650" cy="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5E0AEBA6-458F-B0BF-888A-7D06AEDEA26B}"/>
              </a:ext>
            </a:extLst>
          </p:cNvPr>
          <p:cNvCxnSpPr/>
          <p:nvPr/>
        </p:nvCxnSpPr>
        <p:spPr>
          <a:xfrm>
            <a:off x="3060700" y="2819400"/>
            <a:ext cx="0" cy="647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99CBFF0-A9F6-C73E-5073-15608B869931}"/>
              </a:ext>
            </a:extLst>
          </p:cNvPr>
          <p:cNvCxnSpPr>
            <a:cxnSpLocks/>
          </p:cNvCxnSpPr>
          <p:nvPr/>
        </p:nvCxnSpPr>
        <p:spPr>
          <a:xfrm>
            <a:off x="6800850" y="4013200"/>
            <a:ext cx="0" cy="647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BF43C2C2-EA2F-D439-4D4F-59E72FD03355}"/>
              </a:ext>
            </a:extLst>
          </p:cNvPr>
          <p:cNvCxnSpPr>
            <a:cxnSpLocks/>
          </p:cNvCxnSpPr>
          <p:nvPr/>
        </p:nvCxnSpPr>
        <p:spPr>
          <a:xfrm flipH="1" flipV="1">
            <a:off x="3771900" y="4654550"/>
            <a:ext cx="3028950" cy="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ED06B17E-FF64-038D-2F2F-1E38D41C1331}"/>
              </a:ext>
            </a:extLst>
          </p:cNvPr>
          <p:cNvSpPr txBox="1"/>
          <p:nvPr/>
        </p:nvSpPr>
        <p:spPr>
          <a:xfrm>
            <a:off x="2114550" y="2114034"/>
            <a:ext cx="201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Appeal </a:t>
            </a:r>
            <a:r>
              <a:rPr lang="de-DE" dirty="0" err="1"/>
              <a:t>to</a:t>
            </a:r>
            <a:r>
              <a:rPr lang="de-DE" dirty="0"/>
              <a:t> Emotion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F9F12858-9E28-FD17-201B-3D78ED6C9335}"/>
              </a:ext>
            </a:extLst>
          </p:cNvPr>
          <p:cNvCxnSpPr/>
          <p:nvPr/>
        </p:nvCxnSpPr>
        <p:spPr>
          <a:xfrm flipV="1">
            <a:off x="7327900" y="2419350"/>
            <a:ext cx="0" cy="673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D3A0F83E-A2D0-3159-B3D2-883404EAC638}"/>
              </a:ext>
            </a:extLst>
          </p:cNvPr>
          <p:cNvCxnSpPr>
            <a:cxnSpLocks/>
          </p:cNvCxnSpPr>
          <p:nvPr/>
        </p:nvCxnSpPr>
        <p:spPr>
          <a:xfrm flipH="1">
            <a:off x="5391150" y="3092450"/>
            <a:ext cx="40195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125B5D9A-28D7-EF9B-45A4-3CC37DB6AA42}"/>
              </a:ext>
            </a:extLst>
          </p:cNvPr>
          <p:cNvCxnSpPr>
            <a:cxnSpLocks/>
          </p:cNvCxnSpPr>
          <p:nvPr/>
        </p:nvCxnSpPr>
        <p:spPr>
          <a:xfrm>
            <a:off x="5397500" y="3092450"/>
            <a:ext cx="0" cy="374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609A64D7-EC63-879E-5F4C-BC9192B1CB02}"/>
              </a:ext>
            </a:extLst>
          </p:cNvPr>
          <p:cNvCxnSpPr>
            <a:cxnSpLocks/>
          </p:cNvCxnSpPr>
          <p:nvPr/>
        </p:nvCxnSpPr>
        <p:spPr>
          <a:xfrm>
            <a:off x="7327900" y="3092450"/>
            <a:ext cx="0" cy="374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92570548-FA9B-3A34-692A-DB14569D4F27}"/>
              </a:ext>
            </a:extLst>
          </p:cNvPr>
          <p:cNvCxnSpPr>
            <a:cxnSpLocks/>
          </p:cNvCxnSpPr>
          <p:nvPr/>
        </p:nvCxnSpPr>
        <p:spPr>
          <a:xfrm>
            <a:off x="9410700" y="3092450"/>
            <a:ext cx="0" cy="374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5754F8E7-FCE8-8A6E-B677-F0F36FE16148}"/>
              </a:ext>
            </a:extLst>
          </p:cNvPr>
          <p:cNvSpPr txBox="1"/>
          <p:nvPr/>
        </p:nvSpPr>
        <p:spPr>
          <a:xfrm>
            <a:off x="6413500" y="2114887"/>
            <a:ext cx="20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Appeal </a:t>
            </a:r>
            <a:r>
              <a:rPr lang="de-DE" dirty="0" err="1"/>
              <a:t>to</a:t>
            </a:r>
            <a:r>
              <a:rPr lang="de-DE" dirty="0"/>
              <a:t> Authority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A7638DA1-4042-B0D6-A603-886AECFF57DC}"/>
              </a:ext>
            </a:extLst>
          </p:cNvPr>
          <p:cNvSpPr txBox="1"/>
          <p:nvPr/>
        </p:nvSpPr>
        <p:spPr>
          <a:xfrm>
            <a:off x="1435860" y="4806433"/>
            <a:ext cx="6177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➜ </a:t>
            </a:r>
            <a:r>
              <a:rPr lang="de-DE" dirty="0" err="1"/>
              <a:t>False</a:t>
            </a:r>
            <a:r>
              <a:rPr lang="de-DE" dirty="0"/>
              <a:t> Dilemma (</a:t>
            </a:r>
            <a:r>
              <a:rPr lang="de-DE" i="1" dirty="0"/>
              <a:t>implizit</a:t>
            </a:r>
            <a:r>
              <a:rPr lang="de-DE" dirty="0"/>
              <a:t>):  starke Männer, oder Kriminalität</a:t>
            </a:r>
          </a:p>
          <a:p>
            <a:r>
              <a:rPr lang="de-DE" dirty="0"/>
              <a:t>➜ </a:t>
            </a:r>
            <a:r>
              <a:rPr lang="de-DE" dirty="0" err="1"/>
              <a:t>False</a:t>
            </a:r>
            <a:r>
              <a:rPr lang="de-DE" dirty="0"/>
              <a:t> </a:t>
            </a:r>
            <a:r>
              <a:rPr lang="de-DE" dirty="0" err="1"/>
              <a:t>Cause</a:t>
            </a:r>
            <a:r>
              <a:rPr lang="de-DE" dirty="0"/>
              <a:t>: starke Männer          weniger Kriminalität</a:t>
            </a:r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F8591978-8B7E-0300-4C6B-4706F5B3D6D7}"/>
              </a:ext>
            </a:extLst>
          </p:cNvPr>
          <p:cNvCxnSpPr/>
          <p:nvPr/>
        </p:nvCxnSpPr>
        <p:spPr>
          <a:xfrm>
            <a:off x="4584700" y="5283200"/>
            <a:ext cx="3619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014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C5055-BF28-2787-E680-E6C1372AC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8C407-623A-D910-CD63-C63E96468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625CB8D-5AFE-E92B-D9B5-AA787EB3F94B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8DFC2CC-095C-408D-1293-84A6228E7830}"/>
              </a:ext>
            </a:extLst>
          </p:cNvPr>
          <p:cNvSpPr txBox="1"/>
          <p:nvPr/>
        </p:nvSpPr>
        <p:spPr>
          <a:xfrm>
            <a:off x="252482" y="474304"/>
            <a:ext cx="2217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Beispiel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E865FAE-FDB8-E416-393F-2B6B145270FC}"/>
              </a:ext>
            </a:extLst>
          </p:cNvPr>
          <p:cNvSpPr txBox="1"/>
          <p:nvPr/>
        </p:nvSpPr>
        <p:spPr>
          <a:xfrm>
            <a:off x="1642063" y="3429000"/>
            <a:ext cx="929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The </a:t>
            </a:r>
            <a:r>
              <a:rPr lang="de-DE" b="1" dirty="0" err="1"/>
              <a:t>President</a:t>
            </a:r>
            <a:r>
              <a:rPr lang="de-DE" dirty="0"/>
              <a:t> […] Donald J. Trump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leader</a:t>
            </a:r>
            <a:r>
              <a:rPr lang="de-DE" dirty="0"/>
              <a:t> </a:t>
            </a:r>
            <a:r>
              <a:rPr lang="de-DE" b="1" dirty="0" err="1"/>
              <a:t>because</a:t>
            </a:r>
            <a:r>
              <a:rPr lang="de-DE" b="1" dirty="0"/>
              <a:t> he </a:t>
            </a:r>
            <a:r>
              <a:rPr lang="de-DE" b="1" dirty="0" err="1"/>
              <a:t>won</a:t>
            </a:r>
            <a:r>
              <a:rPr lang="de-DE" b="1" dirty="0"/>
              <a:t> a </a:t>
            </a:r>
            <a:r>
              <a:rPr lang="de-DE" b="1" dirty="0" err="1"/>
              <a:t>landslide</a:t>
            </a:r>
            <a:r>
              <a:rPr lang="de-DE" dirty="0"/>
              <a:t>. </a:t>
            </a:r>
            <a:r>
              <a:rPr lang="de-DE" b="1" dirty="0"/>
              <a:t> </a:t>
            </a:r>
            <a:r>
              <a:rPr lang="de-DE" dirty="0"/>
              <a:t>(9:05min)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7C4B0E32-3C2D-4BB1-F6EF-CD12C0371DE7}"/>
              </a:ext>
            </a:extLst>
          </p:cNvPr>
          <p:cNvCxnSpPr/>
          <p:nvPr/>
        </p:nvCxnSpPr>
        <p:spPr>
          <a:xfrm flipV="1">
            <a:off x="2667000" y="2940050"/>
            <a:ext cx="0" cy="488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03FEB8B7-BD7A-4692-CDAE-C0EFF6B184CE}"/>
              </a:ext>
            </a:extLst>
          </p:cNvPr>
          <p:cNvSpPr txBox="1"/>
          <p:nvPr/>
        </p:nvSpPr>
        <p:spPr>
          <a:xfrm>
            <a:off x="1758950" y="2630527"/>
            <a:ext cx="20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Appeal </a:t>
            </a:r>
            <a:r>
              <a:rPr lang="de-DE" dirty="0" err="1"/>
              <a:t>to</a:t>
            </a:r>
            <a:r>
              <a:rPr lang="de-DE" dirty="0"/>
              <a:t> Authority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F9C3D56-55F9-0BCC-EB09-96E30EF7794C}"/>
              </a:ext>
            </a:extLst>
          </p:cNvPr>
          <p:cNvCxnSpPr/>
          <p:nvPr/>
        </p:nvCxnSpPr>
        <p:spPr>
          <a:xfrm flipV="1">
            <a:off x="7939220" y="2940050"/>
            <a:ext cx="0" cy="488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32A53E53-48FB-3736-3D8F-ABC58C9A9082}"/>
              </a:ext>
            </a:extLst>
          </p:cNvPr>
          <p:cNvSpPr txBox="1"/>
          <p:nvPr/>
        </p:nvSpPr>
        <p:spPr>
          <a:xfrm>
            <a:off x="7194550" y="2630527"/>
            <a:ext cx="139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Ad Populum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C8499CE-74DD-0F98-0921-E2C46A691A48}"/>
              </a:ext>
            </a:extLst>
          </p:cNvPr>
          <p:cNvSpPr txBox="1"/>
          <p:nvPr/>
        </p:nvSpPr>
        <p:spPr>
          <a:xfrm>
            <a:off x="1758950" y="4227473"/>
            <a:ext cx="484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➜ </a:t>
            </a:r>
            <a:r>
              <a:rPr lang="de-DE" dirty="0" err="1"/>
              <a:t>False</a:t>
            </a:r>
            <a:r>
              <a:rPr lang="de-DE" dirty="0"/>
              <a:t> </a:t>
            </a:r>
            <a:r>
              <a:rPr lang="de-DE" dirty="0" err="1"/>
              <a:t>Cause</a:t>
            </a:r>
            <a:r>
              <a:rPr lang="de-DE" dirty="0"/>
              <a:t>: Wahlerfolg          guter Präsident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FB6447D-260D-73B5-EFB2-0FFD92CA802A}"/>
              </a:ext>
            </a:extLst>
          </p:cNvPr>
          <p:cNvCxnSpPr/>
          <p:nvPr/>
        </p:nvCxnSpPr>
        <p:spPr>
          <a:xfrm>
            <a:off x="4533900" y="4425950"/>
            <a:ext cx="3619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01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7A801-4AE6-9F29-D190-423A129CB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8626AD2-B8D4-285D-783A-5B13B052A0FA}"/>
              </a:ext>
            </a:extLst>
          </p:cNvPr>
          <p:cNvSpPr txBox="1"/>
          <p:nvPr/>
        </p:nvSpPr>
        <p:spPr>
          <a:xfrm>
            <a:off x="1694691" y="3105834"/>
            <a:ext cx="880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strong </a:t>
            </a:r>
            <a:r>
              <a:rPr lang="de-DE" dirty="0" err="1"/>
              <a:t>alpha</a:t>
            </a:r>
            <a:r>
              <a:rPr lang="de-DE" dirty="0"/>
              <a:t> </a:t>
            </a:r>
            <a:r>
              <a:rPr lang="de-DE" dirty="0" err="1"/>
              <a:t>males</a:t>
            </a:r>
            <a:r>
              <a:rPr lang="de-DE" dirty="0"/>
              <a:t> like Donald J. Trump, Spencer Pratt, and Charlie Kirk, </a:t>
            </a:r>
            <a:r>
              <a:rPr lang="de-DE" dirty="0" err="1"/>
              <a:t>who</a:t>
            </a:r>
            <a:r>
              <a:rPr lang="de-DE" dirty="0"/>
              <a:t> will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secure</a:t>
            </a:r>
            <a:r>
              <a:rPr lang="de-DE" dirty="0"/>
              <a:t> </a:t>
            </a:r>
            <a:r>
              <a:rPr lang="de-DE" dirty="0" err="1"/>
              <a:t>borders</a:t>
            </a:r>
            <a:r>
              <a:rPr lang="de-DE" dirty="0"/>
              <a:t>, </a:t>
            </a:r>
            <a:r>
              <a:rPr lang="de-DE" dirty="0" err="1"/>
              <a:t>who</a:t>
            </a:r>
            <a:r>
              <a:rPr lang="de-DE" dirty="0"/>
              <a:t> will not </a:t>
            </a:r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criminals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street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597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C4A60-75BA-67D2-F4C6-A899B3FD5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0DC51-DFC6-6170-75A0-1CC4A1193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0" y="3257549"/>
            <a:ext cx="12052300" cy="608013"/>
          </a:xfrm>
        </p:spPr>
        <p:txBody>
          <a:bodyPr>
            <a:normAutofit/>
          </a:bodyPr>
          <a:lstStyle/>
          <a:p>
            <a:r>
              <a:rPr lang="de-DE" sz="3500" dirty="0"/>
              <a:t>Manipulation durch Sprache: „</a:t>
            </a:r>
            <a:r>
              <a:rPr lang="de-DE" sz="3500" b="1" dirty="0"/>
              <a:t>Logical </a:t>
            </a:r>
            <a:r>
              <a:rPr lang="de-DE" sz="3500" b="1" dirty="0" err="1"/>
              <a:t>Fallacies</a:t>
            </a:r>
            <a:r>
              <a:rPr lang="de-DE" sz="3500" dirty="0"/>
              <a:t>“ in Argumenten</a:t>
            </a:r>
          </a:p>
        </p:txBody>
      </p:sp>
    </p:spTree>
    <p:extLst>
      <p:ext uri="{BB962C8B-B14F-4D97-AF65-F5344CB8AC3E}">
        <p14:creationId xmlns:p14="http://schemas.microsoft.com/office/powerpoint/2010/main" val="1955727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4D919-57FC-15A7-CAE6-C9D95EB07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E2E51-5AA7-687A-C4AB-CB0C04FD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098CC7E-5269-D743-4D1B-7C272AF235E4}"/>
              </a:ext>
            </a:extLst>
          </p:cNvPr>
          <p:cNvSpPr txBox="1"/>
          <p:nvPr/>
        </p:nvSpPr>
        <p:spPr>
          <a:xfrm>
            <a:off x="252483" y="424368"/>
            <a:ext cx="5622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Inhaltsverzeichnis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F469E76-5B5E-D1BC-8A1C-AB43BFACF743}"/>
              </a:ext>
            </a:extLst>
          </p:cNvPr>
          <p:cNvSpPr txBox="1"/>
          <p:nvPr/>
        </p:nvSpPr>
        <p:spPr>
          <a:xfrm>
            <a:off x="252483" y="1587500"/>
            <a:ext cx="89281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Symbol" panose="05050102010706020507" pitchFamily="18" charset="2"/>
              <a:buChar char="-"/>
            </a:pPr>
            <a:endParaRPr lang="de-DE" sz="2500" dirty="0"/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de-DE" sz="2500" dirty="0"/>
              <a:t>Wie wird man durch diese manipuliert?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Die wichtigsten </a:t>
            </a:r>
            <a:r>
              <a:rPr lang="de-DE" sz="2500" dirty="0" err="1"/>
              <a:t>Fallacies</a:t>
            </a:r>
            <a:endParaRPr lang="de-DE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Wie erkennt man „Logical </a:t>
            </a:r>
            <a:r>
              <a:rPr lang="de-DE" sz="2500" dirty="0" err="1"/>
              <a:t>Fallacies</a:t>
            </a:r>
            <a:r>
              <a:rPr lang="de-DE" sz="2500" dirty="0"/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Kritischer Umgang mit manipulativer Sprache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Beispiel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500" dirty="0"/>
          </a:p>
          <a:p>
            <a:endParaRPr lang="de-DE" sz="2500" dirty="0"/>
          </a:p>
          <a:p>
            <a:pPr marL="800100" lvl="1" indent="-342900">
              <a:buFont typeface="+mj-lt"/>
              <a:buAutoNum type="arabicPeriod"/>
            </a:pPr>
            <a:endParaRPr lang="de-DE" sz="25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8C67707-2064-E36D-2C9D-44973A326559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885919F-3C66-EAA6-2496-ACB3E6AFF0CB}"/>
              </a:ext>
            </a:extLst>
          </p:cNvPr>
          <p:cNvSpPr txBox="1"/>
          <p:nvPr/>
        </p:nvSpPr>
        <p:spPr>
          <a:xfrm>
            <a:off x="252483" y="1587500"/>
            <a:ext cx="4838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500" dirty="0"/>
              <a:t>Was ist eine „Logical </a:t>
            </a:r>
            <a:r>
              <a:rPr lang="de-DE" sz="2500" dirty="0" err="1"/>
              <a:t>Fallacy</a:t>
            </a:r>
            <a:r>
              <a:rPr lang="de-DE" sz="2500" dirty="0"/>
              <a:t>“ 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A43A089-B699-94F1-B8A2-1911E3EBA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24" y="0"/>
            <a:ext cx="3859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54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6BA2D-F474-3DAF-3C10-5020867C2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1767B-623C-6FE9-6727-4EFA5613B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BDD542-396F-3155-DC58-A1B95D070E3E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9C93124-D30B-0EFB-8442-B5C9A2F0E9FC}"/>
              </a:ext>
            </a:extLst>
          </p:cNvPr>
          <p:cNvSpPr txBox="1"/>
          <p:nvPr/>
        </p:nvSpPr>
        <p:spPr>
          <a:xfrm>
            <a:off x="252483" y="474304"/>
            <a:ext cx="779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Was ist eine „Logical </a:t>
            </a:r>
            <a:r>
              <a:rPr lang="de-DE" sz="4000" dirty="0" err="1"/>
              <a:t>Fallacy</a:t>
            </a:r>
            <a:r>
              <a:rPr lang="de-DE" sz="4000" dirty="0"/>
              <a:t>“ 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E3A401-00E0-BB2E-5C01-4EB7E183448D}"/>
              </a:ext>
            </a:extLst>
          </p:cNvPr>
          <p:cNvSpPr txBox="1"/>
          <p:nvPr/>
        </p:nvSpPr>
        <p:spPr>
          <a:xfrm>
            <a:off x="298450" y="1758950"/>
            <a:ext cx="471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„Logical </a:t>
            </a:r>
            <a:r>
              <a:rPr lang="de-DE" dirty="0" err="1"/>
              <a:t>Fallacy</a:t>
            </a:r>
            <a:r>
              <a:rPr lang="de-DE" dirty="0"/>
              <a:t>“≙ „Logischer Fehlschluss“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9BA5152-3138-DD8E-687F-DE787538A4D1}"/>
              </a:ext>
            </a:extLst>
          </p:cNvPr>
          <p:cNvSpPr txBox="1"/>
          <p:nvPr/>
        </p:nvSpPr>
        <p:spPr>
          <a:xfrm>
            <a:off x="298450" y="2404626"/>
            <a:ext cx="7640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Logical </a:t>
            </a:r>
            <a:r>
              <a:rPr lang="de-DE" dirty="0" err="1"/>
              <a:t>Fallacies</a:t>
            </a:r>
            <a:r>
              <a:rPr lang="de-DE" dirty="0"/>
              <a:t> sind </a:t>
            </a:r>
            <a:r>
              <a:rPr lang="de-DE" b="1" dirty="0"/>
              <a:t>fehlerhafte Argumentationsmuster</a:t>
            </a:r>
            <a:r>
              <a:rPr lang="de-DE" dirty="0"/>
              <a:t>, denen eine Schlussfolgerung </a:t>
            </a:r>
            <a:r>
              <a:rPr lang="de-DE" b="1" dirty="0"/>
              <a:t>nicht logisch </a:t>
            </a:r>
            <a:r>
              <a:rPr lang="de-DE" dirty="0"/>
              <a:t>aus den vorgebrachten Gründen folgt.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707512-D7F3-696B-184F-088B382E2628}"/>
              </a:ext>
            </a:extLst>
          </p:cNvPr>
          <p:cNvSpPr txBox="1"/>
          <p:nvPr/>
        </p:nvSpPr>
        <p:spPr>
          <a:xfrm>
            <a:off x="298450" y="3008708"/>
            <a:ext cx="471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➜  Argument klingt logisch, ist es aber nicht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B3FF27B-0E2E-2D84-5832-00B111DBB096}"/>
              </a:ext>
            </a:extLst>
          </p:cNvPr>
          <p:cNvSpPr txBox="1"/>
          <p:nvPr/>
        </p:nvSpPr>
        <p:spPr>
          <a:xfrm>
            <a:off x="298450" y="3807044"/>
            <a:ext cx="7640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„Alle benutzen dieses Produkt, also muss es das beste sein“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370F67F-6002-4C97-D3B7-CF1B985A9E15}"/>
              </a:ext>
            </a:extLst>
          </p:cNvPr>
          <p:cNvSpPr txBox="1"/>
          <p:nvPr/>
        </p:nvSpPr>
        <p:spPr>
          <a:xfrm>
            <a:off x="298450" y="4146827"/>
            <a:ext cx="471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➜ Fehlschluss, obwohl es logisch klingt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56920CB-C317-12F5-DA8E-45E49F9CBB9A}"/>
              </a:ext>
            </a:extLst>
          </p:cNvPr>
          <p:cNvSpPr txBox="1"/>
          <p:nvPr/>
        </p:nvSpPr>
        <p:spPr>
          <a:xfrm>
            <a:off x="298450" y="4365741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➜ Schluss folgt nicht logisch aus der Prämisse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73C4129-B4EB-4519-91C9-A72DCDD560D7}"/>
              </a:ext>
            </a:extLst>
          </p:cNvPr>
          <p:cNvSpPr txBox="1"/>
          <p:nvPr/>
        </p:nvSpPr>
        <p:spPr>
          <a:xfrm>
            <a:off x="298450" y="4586139"/>
            <a:ext cx="586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➜ </a:t>
            </a:r>
            <a:r>
              <a:rPr lang="de-DE" b="1" dirty="0"/>
              <a:t>Bandwagon</a:t>
            </a:r>
            <a:r>
              <a:rPr lang="de-DE" dirty="0"/>
              <a:t>-Fehlschluss / </a:t>
            </a:r>
            <a:r>
              <a:rPr lang="de-DE" i="1" dirty="0"/>
              <a:t>Argumentum ad populum</a:t>
            </a:r>
          </a:p>
        </p:txBody>
      </p: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ECC59DD0-65BA-CB49-6E73-9EEDD5A45D56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52252" y="5099046"/>
            <a:ext cx="517316" cy="184150"/>
          </a:xfrm>
          <a:prstGeom prst="bentConnector3">
            <a:avLst>
              <a:gd name="adj1" fmla="val 991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722B47D8-C7CF-6A9B-482B-D88B670B2581}"/>
              </a:ext>
            </a:extLst>
          </p:cNvPr>
          <p:cNvSpPr txBox="1"/>
          <p:nvPr/>
        </p:nvSpPr>
        <p:spPr>
          <a:xfrm>
            <a:off x="4276725" y="5265113"/>
            <a:ext cx="271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„Appell an die Mehrheit“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BE34AA86-79E1-BD1E-5645-F28F2E114D51}"/>
              </a:ext>
            </a:extLst>
          </p:cNvPr>
          <p:cNvSpPr txBox="1"/>
          <p:nvPr/>
        </p:nvSpPr>
        <p:spPr>
          <a:xfrm>
            <a:off x="596900" y="5861050"/>
            <a:ext cx="367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⇛ logisch falsch und                   </a:t>
            </a:r>
            <a:r>
              <a:rPr lang="de-DE" dirty="0" err="1"/>
              <a:t>ativ</a:t>
            </a:r>
            <a:endParaRPr lang="de-DE" dirty="0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FAA6E092-39EA-F581-8165-E93F63354B28}"/>
              </a:ext>
            </a:extLst>
          </p:cNvPr>
          <p:cNvSpPr txBox="1"/>
          <p:nvPr/>
        </p:nvSpPr>
        <p:spPr>
          <a:xfrm>
            <a:off x="2689225" y="5863273"/>
            <a:ext cx="1022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manipul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9535B12-BCA0-0890-35B4-550309D6D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24" y="0"/>
            <a:ext cx="3859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5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0" grpId="0"/>
      <p:bldP spid="42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C987A-F284-A716-6A03-802B3CBEA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9C80433-C4E3-0A80-AE33-7DF5835DBEE2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248E76-D7C7-9242-D17C-499620632DB4}"/>
              </a:ext>
            </a:extLst>
          </p:cNvPr>
          <p:cNvSpPr txBox="1"/>
          <p:nvPr/>
        </p:nvSpPr>
        <p:spPr>
          <a:xfrm>
            <a:off x="252483" y="474304"/>
            <a:ext cx="779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Was ist eine „Logical </a:t>
            </a:r>
            <a:r>
              <a:rPr lang="de-DE" sz="4000" dirty="0" err="1"/>
              <a:t>Fallacy</a:t>
            </a:r>
            <a:r>
              <a:rPr lang="de-DE" sz="4000" dirty="0"/>
              <a:t>“ ?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28D45A2-1417-F29B-DB53-3530CB318F2C}"/>
              </a:ext>
            </a:extLst>
          </p:cNvPr>
          <p:cNvSpPr txBox="1">
            <a:spLocks/>
          </p:cNvSpPr>
          <p:nvPr/>
        </p:nvSpPr>
        <p:spPr>
          <a:xfrm>
            <a:off x="353136" y="1003301"/>
            <a:ext cx="4587164" cy="386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/>
              <a:t>Wie wird man durch diese                   </a:t>
            </a:r>
            <a:r>
              <a:rPr lang="de-DE" sz="2000" dirty="0" err="1"/>
              <a:t>iert</a:t>
            </a:r>
            <a:r>
              <a:rPr lang="de-DE" sz="2000" dirty="0"/>
              <a:t>?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36BF63F-AE1C-2F76-5E94-0C18E28795B9}"/>
              </a:ext>
            </a:extLst>
          </p:cNvPr>
          <p:cNvSpPr txBox="1"/>
          <p:nvPr/>
        </p:nvSpPr>
        <p:spPr>
          <a:xfrm>
            <a:off x="3028950" y="987185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manipul</a:t>
            </a:r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E7AE19E-65BE-FC66-1C2E-FFE538C0201B}"/>
              </a:ext>
            </a:extLst>
          </p:cNvPr>
          <p:cNvSpPr txBox="1"/>
          <p:nvPr/>
        </p:nvSpPr>
        <p:spPr>
          <a:xfrm>
            <a:off x="353136" y="1993900"/>
            <a:ext cx="675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Logical                     ersetzen Argumente/Fakten/logische Schlüsse/…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A3C5ED7-6919-E261-585B-02915C716E58}"/>
              </a:ext>
            </a:extLst>
          </p:cNvPr>
          <p:cNvSpPr txBox="1"/>
          <p:nvPr/>
        </p:nvSpPr>
        <p:spPr>
          <a:xfrm>
            <a:off x="353136" y="2273300"/>
            <a:ext cx="460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➜ inhärent manipulativ (sofern beabsichtigt)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8596A3E-C62A-4905-2118-459886181B77}"/>
              </a:ext>
            </a:extLst>
          </p:cNvPr>
          <p:cNvSpPr txBox="1"/>
          <p:nvPr/>
        </p:nvSpPr>
        <p:spPr>
          <a:xfrm>
            <a:off x="353136" y="2922032"/>
            <a:ext cx="802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Logical </a:t>
            </a:r>
            <a:r>
              <a:rPr lang="de-DE" dirty="0" err="1"/>
              <a:t>Fallacies</a:t>
            </a:r>
            <a:r>
              <a:rPr lang="de-DE" dirty="0"/>
              <a:t> scheinen manchmal plausibel &amp; angenehmer als die Wahrheit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0E495C8-2874-EAC7-7428-D788806F038E}"/>
              </a:ext>
            </a:extLst>
          </p:cNvPr>
          <p:cNvSpPr txBox="1"/>
          <p:nvPr/>
        </p:nvSpPr>
        <p:spPr>
          <a:xfrm>
            <a:off x="353136" y="3201432"/>
            <a:ext cx="292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➜ Potential zum Ausnutzen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9F3A37A-337F-814E-1FC9-8BE46AB9EC1C}"/>
              </a:ext>
            </a:extLst>
          </p:cNvPr>
          <p:cNvSpPr txBox="1"/>
          <p:nvPr/>
        </p:nvSpPr>
        <p:spPr>
          <a:xfrm>
            <a:off x="353136" y="3850164"/>
            <a:ext cx="565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Logical </a:t>
            </a:r>
            <a:r>
              <a:rPr lang="de-DE" dirty="0" err="1"/>
              <a:t>Fallacies</a:t>
            </a:r>
            <a:r>
              <a:rPr lang="de-DE" dirty="0"/>
              <a:t> verzerren/vereinfachen oft die Realität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29FD560-B403-535F-437C-EFC1C955D78D}"/>
              </a:ext>
            </a:extLst>
          </p:cNvPr>
          <p:cNvSpPr txBox="1"/>
          <p:nvPr/>
        </p:nvSpPr>
        <p:spPr>
          <a:xfrm>
            <a:off x="353136" y="4129564"/>
            <a:ext cx="249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➜ Falschdarstellungen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E632ACA-BCAE-8648-8613-83C1E8B1BC31}"/>
              </a:ext>
            </a:extLst>
          </p:cNvPr>
          <p:cNvSpPr txBox="1"/>
          <p:nvPr/>
        </p:nvSpPr>
        <p:spPr>
          <a:xfrm>
            <a:off x="1104900" y="1993900"/>
            <a:ext cx="10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Fallacies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224F41-F42F-6FEA-725E-D490265E0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24" y="0"/>
            <a:ext cx="3859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10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1" grpId="0"/>
      <p:bldP spid="24" grpId="0"/>
      <p:bldP spid="27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79F2-3DE2-4636-537F-DC442BC1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01904-D4E8-C331-CEF5-914078D30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F269F35-04E4-8B58-B974-5CA66377E08F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60C25C7-B293-3EC0-5A2F-F18C442457B9}"/>
              </a:ext>
            </a:extLst>
          </p:cNvPr>
          <p:cNvSpPr txBox="1"/>
          <p:nvPr/>
        </p:nvSpPr>
        <p:spPr>
          <a:xfrm>
            <a:off x="252483" y="474304"/>
            <a:ext cx="779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Die wichtigsten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EDF617D-DBB1-875E-349D-CEB786887E28}"/>
              </a:ext>
            </a:extLst>
          </p:cNvPr>
          <p:cNvSpPr txBox="1"/>
          <p:nvPr/>
        </p:nvSpPr>
        <p:spPr>
          <a:xfrm>
            <a:off x="3482740" y="6195581"/>
            <a:ext cx="472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https://en.wikipedia.org/wiki/List_of_fallacies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8762B7B-CD41-0F72-9E75-6FA939D6B214}"/>
              </a:ext>
            </a:extLst>
          </p:cNvPr>
          <p:cNvSpPr txBox="1"/>
          <p:nvPr/>
        </p:nvSpPr>
        <p:spPr>
          <a:xfrm>
            <a:off x="3676650" y="474304"/>
            <a:ext cx="2169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Fallacies</a:t>
            </a:r>
            <a:endParaRPr lang="de-DE" sz="4000" dirty="0"/>
          </a:p>
        </p:txBody>
      </p:sp>
      <p:pic>
        <p:nvPicPr>
          <p:cNvPr id="4" name="Untitled">
            <a:hlinkClick r:id="" action="ppaction://media"/>
            <a:extLst>
              <a:ext uri="{FF2B5EF4-FFF2-40B4-BE49-F238E27FC236}">
                <a16:creationId xmlns:a16="http://schemas.microsoft.com/office/drawing/2014/main" id="{5E862E5D-3A45-64D1-1C4D-EDC101AAE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2740" y="1434177"/>
            <a:ext cx="3847307" cy="45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72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79F2-3DE2-4636-537F-DC442BC10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01904-D4E8-C331-CEF5-914078D30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F269F35-04E4-8B58-B974-5CA66377E08F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60C25C7-B293-3EC0-5A2F-F18C442457B9}"/>
              </a:ext>
            </a:extLst>
          </p:cNvPr>
          <p:cNvSpPr txBox="1"/>
          <p:nvPr/>
        </p:nvSpPr>
        <p:spPr>
          <a:xfrm>
            <a:off x="252483" y="474304"/>
            <a:ext cx="779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Die wichtigsten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F69798B-7804-4544-74CB-87B6409E6417}"/>
              </a:ext>
            </a:extLst>
          </p:cNvPr>
          <p:cNvSpPr txBox="1"/>
          <p:nvPr/>
        </p:nvSpPr>
        <p:spPr>
          <a:xfrm>
            <a:off x="3683000" y="464014"/>
            <a:ext cx="2169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Fallacies</a:t>
            </a:r>
            <a:endParaRPr lang="de-DE" sz="4000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38CD78E-B808-674B-0C9F-249CFB4A0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871590"/>
              </p:ext>
            </p:extLst>
          </p:nvPr>
        </p:nvGraphicFramePr>
        <p:xfrm>
          <a:off x="368300" y="1690331"/>
          <a:ext cx="11156949" cy="443187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240505739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545885231"/>
                    </a:ext>
                  </a:extLst>
                </a:gridCol>
                <a:gridCol w="5403849">
                  <a:extLst>
                    <a:ext uri="{9D8B030D-6E8A-4147-A177-3AD203B41FA5}">
                      <a16:colId xmlns:a16="http://schemas.microsoft.com/office/drawing/2014/main" val="306440211"/>
                    </a:ext>
                  </a:extLst>
                </a:gridCol>
              </a:tblGrid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Typisches Argumentationsmuster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45037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ad hominem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Angriff der Person statt des Arguments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Das, was </a:t>
                      </a:r>
                      <a:r>
                        <a:rPr lang="de-DE" b="1" i="1" dirty="0"/>
                        <a:t>Person X</a:t>
                      </a:r>
                      <a:r>
                        <a:rPr lang="de-DE" b="1" dirty="0"/>
                        <a:t> </a:t>
                      </a:r>
                      <a:r>
                        <a:rPr lang="de-DE" dirty="0"/>
                        <a:t>sagt, kann nicht stimmen, weil </a:t>
                      </a:r>
                      <a:r>
                        <a:rPr lang="de-DE" b="1" i="1" dirty="0"/>
                        <a:t>Person X </a:t>
                      </a:r>
                      <a:r>
                        <a:rPr lang="de-DE" i="0" dirty="0"/>
                        <a:t>kritisiert werden kann.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840897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ad populum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Etwas gilt als richtig, nur weil es viel tun/daran glauben/…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X</a:t>
                      </a:r>
                      <a:r>
                        <a:rPr lang="de-DE" dirty="0"/>
                        <a:t> muss wahr sein, weil viele an </a:t>
                      </a:r>
                      <a:r>
                        <a:rPr lang="de-DE" b="1" dirty="0"/>
                        <a:t>X</a:t>
                      </a:r>
                      <a:r>
                        <a:rPr lang="de-DE" dirty="0"/>
                        <a:t> glauben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32432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Straw 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Eine gegnerische Position wird verzerrt und dann angegriffen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Person 1 behauptet </a:t>
                      </a:r>
                      <a:r>
                        <a:rPr lang="de-DE" b="1" dirty="0"/>
                        <a:t>X</a:t>
                      </a:r>
                      <a:r>
                        <a:rPr lang="de-DE" dirty="0"/>
                        <a:t>.</a:t>
                      </a:r>
                    </a:p>
                    <a:p>
                      <a:r>
                        <a:rPr lang="de-DE" dirty="0"/>
                        <a:t>Person 2 stellt Argument </a:t>
                      </a:r>
                      <a:r>
                        <a:rPr lang="de-DE" b="1" dirty="0"/>
                        <a:t>Y </a:t>
                      </a:r>
                      <a:r>
                        <a:rPr lang="de-DE" dirty="0"/>
                        <a:t>als extreme Abwandlung von </a:t>
                      </a:r>
                      <a:r>
                        <a:rPr lang="de-DE" b="1" dirty="0"/>
                        <a:t>X </a:t>
                      </a:r>
                      <a:r>
                        <a:rPr lang="de-DE" b="0" dirty="0"/>
                        <a:t>auf und widerlegt </a:t>
                      </a:r>
                      <a:r>
                        <a:rPr lang="de-DE" b="1" dirty="0"/>
                        <a:t>Y</a:t>
                      </a:r>
                      <a:r>
                        <a:rPr lang="de-DE" b="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487184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 err="1"/>
                        <a:t>False</a:t>
                      </a:r>
                      <a:r>
                        <a:rPr lang="de-DE" dirty="0"/>
                        <a:t> Dilemma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Es werden nur Extreme (zwei Möglichkeiten) dargestellt, obwohl es noch andere Positionen gibt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Entweder </a:t>
                      </a:r>
                      <a:r>
                        <a:rPr lang="de-DE" b="1" dirty="0"/>
                        <a:t>X </a:t>
                      </a:r>
                      <a:r>
                        <a:rPr lang="de-DE" b="0" dirty="0"/>
                        <a:t>oder </a:t>
                      </a:r>
                      <a:r>
                        <a:rPr lang="de-DE" b="1" dirty="0"/>
                        <a:t>Y</a:t>
                      </a:r>
                      <a:r>
                        <a:rPr lang="de-DE" b="0" dirty="0"/>
                        <a:t>. </a:t>
                      </a:r>
                    </a:p>
                    <a:p>
                      <a:r>
                        <a:rPr lang="de-DE" b="0" dirty="0"/>
                        <a:t>Wenn du nicht für </a:t>
                      </a:r>
                      <a:r>
                        <a:rPr lang="de-DE" b="1" dirty="0"/>
                        <a:t>X </a:t>
                      </a:r>
                      <a:r>
                        <a:rPr lang="de-DE" b="0" dirty="0"/>
                        <a:t>bist, bist du für </a:t>
                      </a:r>
                      <a:r>
                        <a:rPr lang="de-DE" b="1" dirty="0"/>
                        <a:t>Y</a:t>
                      </a:r>
                      <a:r>
                        <a:rPr lang="de-DE" b="0" dirty="0"/>
                        <a:t>.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12273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 err="1"/>
                        <a:t>Slippery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Slope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Extreme Folge wird ohne ausreichende Begründung angenommen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Wenn </a:t>
                      </a:r>
                      <a:r>
                        <a:rPr lang="de-DE" b="0" dirty="0"/>
                        <a:t>du für </a:t>
                      </a:r>
                      <a:r>
                        <a:rPr lang="de-DE" b="1" dirty="0"/>
                        <a:t>X </a:t>
                      </a:r>
                      <a:r>
                        <a:rPr lang="de-DE" b="0" dirty="0"/>
                        <a:t>bist, dann bist du für die Extreme Folge </a:t>
                      </a:r>
                      <a:r>
                        <a:rPr lang="de-DE" b="1" dirty="0"/>
                        <a:t>Y</a:t>
                      </a:r>
                      <a:r>
                        <a:rPr lang="de-DE" b="0" dirty="0"/>
                        <a:t>. 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772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600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BFB20-13B4-193E-868A-967E3EAD2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BEE646-3FE0-E762-B8D1-E21464CBD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5565" y="778311"/>
            <a:ext cx="8614785" cy="608013"/>
          </a:xfrm>
        </p:spPr>
        <p:txBody>
          <a:bodyPr>
            <a:normAutofit/>
          </a:bodyPr>
          <a:lstStyle/>
          <a:p>
            <a:r>
              <a:rPr lang="de-DE" sz="2000" dirty="0"/>
              <a:t>Manipulation durch Sprache: „</a:t>
            </a:r>
            <a:r>
              <a:rPr lang="de-DE" sz="2000" b="1" dirty="0"/>
              <a:t>Logical </a:t>
            </a:r>
            <a:r>
              <a:rPr lang="de-DE" sz="2000" b="1" dirty="0" err="1"/>
              <a:t>Fallacies</a:t>
            </a:r>
            <a:r>
              <a:rPr lang="de-DE" sz="2000" dirty="0"/>
              <a:t>“ in Argumenten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99E372A-391B-D2A7-2323-C4EEB4B8940B}"/>
              </a:ext>
            </a:extLst>
          </p:cNvPr>
          <p:cNvSpPr/>
          <p:nvPr/>
        </p:nvSpPr>
        <p:spPr>
          <a:xfrm>
            <a:off x="252483" y="474304"/>
            <a:ext cx="45967" cy="6080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317E22-F322-65CE-6F0A-3D893D7B1602}"/>
              </a:ext>
            </a:extLst>
          </p:cNvPr>
          <p:cNvSpPr txBox="1"/>
          <p:nvPr/>
        </p:nvSpPr>
        <p:spPr>
          <a:xfrm>
            <a:off x="252483" y="474304"/>
            <a:ext cx="779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Die wichtigsten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C2F0F3D-9D94-4EEA-77D7-565287BC2DCB}"/>
              </a:ext>
            </a:extLst>
          </p:cNvPr>
          <p:cNvSpPr txBox="1"/>
          <p:nvPr/>
        </p:nvSpPr>
        <p:spPr>
          <a:xfrm>
            <a:off x="3683000" y="464014"/>
            <a:ext cx="2169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Fallacies</a:t>
            </a:r>
            <a:endParaRPr lang="de-DE" sz="4000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3AFB511-278E-0E57-DF38-FD2056E1D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166476"/>
              </p:ext>
            </p:extLst>
          </p:nvPr>
        </p:nvGraphicFramePr>
        <p:xfrm>
          <a:off x="368300" y="1680041"/>
          <a:ext cx="11156949" cy="45233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3240505739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545885231"/>
                    </a:ext>
                  </a:extLst>
                </a:gridCol>
                <a:gridCol w="5403849">
                  <a:extLst>
                    <a:ext uri="{9D8B030D-6E8A-4147-A177-3AD203B41FA5}">
                      <a16:colId xmlns:a16="http://schemas.microsoft.com/office/drawing/2014/main" val="306440211"/>
                    </a:ext>
                  </a:extLst>
                </a:gridCol>
              </a:tblGrid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Definition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Typisches Argumentationsmuster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45037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Appeal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Emotion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Emotionale Wirkung ersetzt logischen Beweis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i="0" dirty="0"/>
                        <a:t>X </a:t>
                      </a:r>
                      <a:r>
                        <a:rPr lang="de-DE" b="0" i="0" dirty="0"/>
                        <a:t>muss wahr/richtig sein, weil es </a:t>
                      </a:r>
                      <a:r>
                        <a:rPr lang="de-DE" b="0" i="1" dirty="0"/>
                        <a:t>Mitleid / Angst / … </a:t>
                      </a:r>
                      <a:r>
                        <a:rPr lang="de-DE" b="0" i="0" dirty="0"/>
                        <a:t>auslöst.</a:t>
                      </a:r>
                      <a:endParaRPr lang="de-DE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840897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Appeal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Common 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Logischer Beweis wird mit „gesundem Menschenverstand“ ersetzt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X</a:t>
                      </a:r>
                      <a:r>
                        <a:rPr lang="de-DE" b="0" dirty="0"/>
                        <a:t> ist offensichtlich wahr, weil jeder vernünftige Mensch das erkennen würde.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32432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 err="1"/>
                        <a:t>False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Cause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Ein Zusammenhang wird als Ursprung interpretiert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Seit </a:t>
                      </a:r>
                      <a:r>
                        <a:rPr lang="de-DE" b="1" dirty="0"/>
                        <a:t>X </a:t>
                      </a:r>
                      <a:r>
                        <a:rPr lang="de-DE" b="0" dirty="0"/>
                        <a:t>passiert ist, passiert auch </a:t>
                      </a:r>
                      <a:r>
                        <a:rPr lang="de-DE" b="1" dirty="0"/>
                        <a:t>Y</a:t>
                      </a:r>
                      <a:r>
                        <a:rPr lang="de-DE" b="0" dirty="0"/>
                        <a:t>, also muss </a:t>
                      </a:r>
                      <a:r>
                        <a:rPr lang="de-DE" b="1" dirty="0"/>
                        <a:t>X </a:t>
                      </a:r>
                      <a:r>
                        <a:rPr lang="de-DE" b="0" dirty="0"/>
                        <a:t>die Ursache für </a:t>
                      </a:r>
                      <a:r>
                        <a:rPr lang="de-DE" b="1" dirty="0"/>
                        <a:t>Y</a:t>
                      </a:r>
                      <a:r>
                        <a:rPr lang="de-DE" b="0" dirty="0"/>
                        <a:t> sein.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487184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Appeal </a:t>
                      </a:r>
                      <a:r>
                        <a:rPr lang="de-DE" dirty="0" err="1"/>
                        <a:t>to</a:t>
                      </a:r>
                      <a:r>
                        <a:rPr lang="de-DE" dirty="0"/>
                        <a:t> Authority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Autorität ersetzt logische/sachliche Belege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/>
                        <a:t>X</a:t>
                      </a:r>
                      <a:r>
                        <a:rPr lang="de-DE" b="0" dirty="0"/>
                        <a:t> muss wahr sein, weil eine </a:t>
                      </a:r>
                      <a:r>
                        <a:rPr lang="de-DE" b="0" i="1" dirty="0"/>
                        <a:t>bekannte Person / der Staat / … </a:t>
                      </a:r>
                      <a:r>
                        <a:rPr lang="de-DE" b="1" i="0" dirty="0"/>
                        <a:t>X </a:t>
                      </a:r>
                      <a:r>
                        <a:rPr lang="de-DE" b="0" i="0" dirty="0"/>
                        <a:t> behauptet.</a:t>
                      </a:r>
                      <a:endParaRPr lang="de-DE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12273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Burden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Proof </a:t>
                      </a:r>
                      <a:r>
                        <a:rPr lang="de-DE" dirty="0" err="1"/>
                        <a:t>Fallacy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Beweislast wird verschoben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i="0" dirty="0"/>
                        <a:t>Person 1 behauptet </a:t>
                      </a:r>
                      <a:r>
                        <a:rPr lang="de-DE" b="1" i="0" dirty="0"/>
                        <a:t>X</a:t>
                      </a:r>
                      <a:r>
                        <a:rPr lang="de-DE" b="0" i="0" dirty="0"/>
                        <a:t> und verlangt, dass Person 2 </a:t>
                      </a:r>
                      <a:r>
                        <a:rPr lang="de-DE" b="1" i="0" dirty="0"/>
                        <a:t>X</a:t>
                      </a:r>
                      <a:r>
                        <a:rPr lang="de-DE" b="0" i="0" dirty="0"/>
                        <a:t> widerlegt.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629310"/>
                  </a:ext>
                </a:extLst>
              </a:tr>
              <a:tr h="408517">
                <a:tc>
                  <a:txBody>
                    <a:bodyPr/>
                    <a:lstStyle/>
                    <a:p>
                      <a:r>
                        <a:rPr lang="de-DE" dirty="0"/>
                        <a:t>Argument </a:t>
                      </a:r>
                      <a:r>
                        <a:rPr lang="de-DE" dirty="0" err="1"/>
                        <a:t>from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Ignorance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Fehlende Widerlegung wird als Beweis benutzt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i="0" dirty="0"/>
                        <a:t>X</a:t>
                      </a:r>
                      <a:r>
                        <a:rPr lang="de-DE" b="0" i="0" dirty="0"/>
                        <a:t> wurde (noch) nicht widerlegt / kann nicht widerlegt werden, also muss </a:t>
                      </a:r>
                      <a:r>
                        <a:rPr lang="de-DE" b="1" i="0" dirty="0"/>
                        <a:t>X</a:t>
                      </a:r>
                      <a:r>
                        <a:rPr lang="de-DE" b="0" i="0" dirty="0"/>
                        <a:t> wahr sein. </a:t>
                      </a:r>
                      <a:endParaRPr lang="de-DE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01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487938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817</Words>
  <Application>Microsoft Office PowerPoint</Application>
  <PresentationFormat>Breitbild</PresentationFormat>
  <Paragraphs>123</Paragraphs>
  <Slides>13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Symbol</vt:lpstr>
      <vt:lpstr>Office</vt:lpstr>
      <vt:lpstr>PowerPoint-Präsentation</vt:lpstr>
      <vt:lpstr>PowerPoint-Präsentation</vt:lpstr>
      <vt:lpstr>Manipulation durch Sprache: „Logical Fallacies“ in Argumenten</vt:lpstr>
      <vt:lpstr>Manipulation durch Sprache: „Logical Fallacies“ in Argumenten</vt:lpstr>
      <vt:lpstr>Manipulation durch Sprache: „Logical Fallacies“ in Argumenten</vt:lpstr>
      <vt:lpstr>PowerPoint-Präsentation</vt:lpstr>
      <vt:lpstr>Manipulation durch Sprache: „Logical Fallacies“ in Argumenten</vt:lpstr>
      <vt:lpstr>Manipulation durch Sprache: „Logical Fallacies“ in Argumenten</vt:lpstr>
      <vt:lpstr>Manipulation durch Sprache: „Logical Fallacies“ in Argumenten</vt:lpstr>
      <vt:lpstr>Manipulation durch Sprache: „Logical Fallacies“ in Argumenten</vt:lpstr>
      <vt:lpstr>Manipulation durch Sprache: „Logical Fallacies“ in Argumenten</vt:lpstr>
      <vt:lpstr>Manipulation durch Sprache: „Logical Fallacies“ in Argumenten</vt:lpstr>
      <vt:lpstr>Manipulation durch Sprache: „Logical Fallacies“ in Argumenten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Felizitas Badouin</dc:creator>
  <cp:lastModifiedBy>Felizitas Badouin</cp:lastModifiedBy>
  <cp:revision>9</cp:revision>
  <dcterms:created xsi:type="dcterms:W3CDTF">2026-07-09T08:11:11Z</dcterms:created>
  <dcterms:modified xsi:type="dcterms:W3CDTF">2026-07-11T12:10:23Z</dcterms:modified>
</cp:coreProperties>
</file>